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15.11.2013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15.11.2013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15.11.2013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15.11.2013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15.11.2013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smtClean="0"/>
              <a:t>Пароутворення</a:t>
            </a:r>
            <a:r>
              <a:rPr lang="ru-RU" dirty="0" smtClean="0"/>
              <a:t> </a:t>
            </a:r>
            <a:r>
              <a:rPr lang="ru-RU" dirty="0"/>
              <a:t>й конденсація. Насичена й ненасичена пара. Кипіння</a:t>
            </a:r>
          </a:p>
        </p:txBody>
      </p:sp>
      <p:sp>
        <p:nvSpPr>
          <p:cNvPr id="3" name="Подзаголовок 2"/>
          <p:cNvSpPr>
            <a:spLocks noGrp="1"/>
          </p:cNvSpPr>
          <p:nvPr>
            <p:ph type="subTitle" idx="1"/>
          </p:nvPr>
        </p:nvSpPr>
        <p:spPr/>
        <p:txBody>
          <a:bodyPr>
            <a:normAutofit/>
          </a:bodyPr>
          <a:lstStyle/>
          <a:p>
            <a:endParaRPr lang="ru-RU" dirty="0"/>
          </a:p>
        </p:txBody>
      </p:sp>
    </p:spTree>
    <p:extLst>
      <p:ext uri="{BB962C8B-B14F-4D97-AF65-F5344CB8AC3E}">
        <p14:creationId xmlns:p14="http://schemas.microsoft.com/office/powerpoint/2010/main" val="2873281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Кипіння можливе, якщо тиск насиченої пари рідини дорівнює зовнішньому тиску. Тому дана рідина, знаходячись під цим зовнішнім тиском, кипить за цілком визначеної температури. Зазвичай температуру кипіння приводять за атмосферного тиску. Наприклад, за атмосферного тиску вода кипить при 373 К або 100°С.</a:t>
            </a:r>
            <a:endParaRPr lang="uk-UA" dirty="0"/>
          </a:p>
        </p:txBody>
      </p:sp>
      <p:sp>
        <p:nvSpPr>
          <p:cNvPr id="3" name="Заголовок 2"/>
          <p:cNvSpPr>
            <a:spLocks noGrp="1"/>
          </p:cNvSpPr>
          <p:nvPr>
            <p:ph type="title"/>
          </p:nvPr>
        </p:nvSpPr>
        <p:spPr/>
        <p:txBody>
          <a:bodyPr/>
          <a:lstStyle/>
          <a:p>
            <a:r>
              <a:rPr lang="uk-UA" dirty="0" smtClean="0"/>
              <a:t>Термодинаміка</a:t>
            </a:r>
            <a:endParaRPr lang="ru-RU" dirty="0"/>
          </a:p>
        </p:txBody>
      </p:sp>
    </p:spTree>
    <p:extLst>
      <p:ext uri="{BB962C8B-B14F-4D97-AF65-F5344CB8AC3E}">
        <p14:creationId xmlns:p14="http://schemas.microsoft.com/office/powerpoint/2010/main" val="3331685106"/>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61138" y="332656"/>
            <a:ext cx="8229600" cy="4525963"/>
          </a:xfrm>
        </p:spPr>
        <p:txBody>
          <a:bodyPr>
            <a:normAutofit fontScale="92500" lnSpcReduction="20000"/>
          </a:bodyPr>
          <a:lstStyle/>
          <a:p>
            <a:r>
              <a:rPr lang="uk-UA" dirty="0" smtClean="0">
                <a:effectLst>
                  <a:outerShdw blurRad="38100" dist="38100" dir="2700000" algn="tl">
                    <a:srgbClr val="000000">
                      <a:alpha val="43137"/>
                    </a:srgbClr>
                  </a:outerShdw>
                </a:effectLst>
              </a:rPr>
              <a:t>Кипіння рідини починається за умови, що:</a:t>
            </a:r>
          </a:p>
          <a:p>
            <a:endParaRPr lang="en-US" dirty="0" smtClean="0">
              <a:effectLst>
                <a:outerShdw blurRad="38100" dist="38100" dir="2700000" algn="tl">
                  <a:srgbClr val="000000">
                    <a:alpha val="43137"/>
                  </a:srgbClr>
                </a:outerShdw>
              </a:effectLst>
            </a:endParaRPr>
          </a:p>
          <a:p>
            <a:endParaRPr lang="en-US" dirty="0" smtClean="0">
              <a:effectLst>
                <a:outerShdw blurRad="38100" dist="38100" dir="2700000" algn="tl">
                  <a:srgbClr val="000000">
                    <a:alpha val="43137"/>
                  </a:srgbClr>
                </a:outerShdw>
              </a:effectLst>
            </a:endParaRPr>
          </a:p>
          <a:p>
            <a:pPr marL="109728" indent="0">
              <a:buNone/>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тиск насиченої пари усередині бульбашки,</a:t>
            </a:r>
          </a:p>
          <a:p>
            <a:pPr marL="109728" indent="0">
              <a:buNone/>
            </a:pPr>
            <a:r>
              <a:rPr lang="uk-UA"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зовнішній тиск,</a:t>
            </a:r>
          </a:p>
          <a:p>
            <a:pPr marL="109728" indent="0">
              <a:buNone/>
            </a:pP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гідростатичний тиск</a:t>
            </a:r>
            <a:r>
              <a:rPr lang="uk-UA" dirty="0" smtClean="0">
                <a:effectLst>
                  <a:outerShdw blurRad="38100" dist="38100" dir="2700000" algn="tl">
                    <a:srgbClr val="000000">
                      <a:alpha val="43137"/>
                    </a:srgbClr>
                  </a:outerShdw>
                </a:effectLst>
              </a:rPr>
              <a:t>,</a:t>
            </a:r>
            <a:endParaRPr lang="uk-UA" dirty="0">
              <a:effectLst>
                <a:outerShdw blurRad="38100" dist="38100" dir="2700000" algn="tl">
                  <a:srgbClr val="000000">
                    <a:alpha val="43137"/>
                  </a:srgbClr>
                </a:outerShdw>
              </a:effectLst>
            </a:endParaRPr>
          </a:p>
          <a:p>
            <a:pPr marL="109728" indent="0">
              <a:buNone/>
            </a:pP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додатковий тиск, зв'язаний з </a:t>
            </a:r>
            <a:r>
              <a:rPr lang="uk-UA" dirty="0" smtClean="0">
                <a:effectLst>
                  <a:outerShdw blurRad="38100" dist="38100" dir="2700000" algn="tl">
                    <a:srgbClr val="000000">
                      <a:alpha val="43137"/>
                    </a:srgbClr>
                  </a:outerShdw>
                </a:effectLst>
              </a:rPr>
              <a:t>кривиною</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поверхні </a:t>
            </a:r>
            <a:r>
              <a:rPr lang="uk-UA" dirty="0">
                <a:effectLst>
                  <a:outerShdw blurRad="38100" dist="38100" dir="2700000" algn="tl">
                    <a:srgbClr val="000000">
                      <a:alpha val="43137"/>
                    </a:srgbClr>
                  </a:outerShdw>
                </a:effectLst>
              </a:rPr>
              <a:t>бульбашки,</a:t>
            </a:r>
          </a:p>
          <a:p>
            <a:pPr marL="109728" indent="0">
              <a:buNone/>
            </a:pPr>
            <a:r>
              <a:rPr lang="en-US" dirty="0" smtClean="0">
                <a:effectLst>
                  <a:outerShdw blurRad="38100" dist="38100" dir="2700000" algn="tl">
                    <a:srgbClr val="000000">
                      <a:alpha val="43137"/>
                    </a:srgbClr>
                  </a:outerShdw>
                </a:effectLst>
              </a:rPr>
              <a:t>R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радіус бульбашки рідини,</a:t>
            </a:r>
          </a:p>
          <a:p>
            <a:pPr marL="109728" indent="0">
              <a:buNone/>
            </a:pPr>
            <a:r>
              <a:rPr lang="en-US" dirty="0" smtClean="0">
                <a:effectLst>
                  <a:outerShdw blurRad="38100" dist="38100" dir="2700000" algn="tl">
                    <a:srgbClr val="000000">
                      <a:alpha val="43137"/>
                    </a:srgbClr>
                  </a:outerShdw>
                </a:effectLst>
              </a:rPr>
              <a:t>h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віддаль від її центра до поверхні рідини,</a:t>
            </a:r>
          </a:p>
          <a:p>
            <a:pPr marL="109728" indent="0">
              <a:buNone/>
            </a:pP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i</a:t>
            </a:r>
            <a:r>
              <a:rPr lang="en-US"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 </a:t>
            </a:r>
            <a:r>
              <a:rPr lang="uk-UA" dirty="0">
                <a:effectLst>
                  <a:outerShdw blurRad="38100" dist="38100" dir="2700000" algn="tl">
                    <a:srgbClr val="000000">
                      <a:alpha val="43137"/>
                    </a:srgbClr>
                  </a:outerShdw>
                </a:effectLst>
              </a:rPr>
              <a:t>густина і коефіцієнт поверхневого натягу </a:t>
            </a:r>
            <a:r>
              <a:rPr lang="uk-UA" dirty="0" smtClean="0">
                <a:effectLst>
                  <a:outerShdw blurRad="38100" dist="38100" dir="2700000" algn="tl">
                    <a:srgbClr val="000000">
                      <a:alpha val="43137"/>
                    </a:srgbClr>
                  </a:outerShdw>
                </a:effectLst>
              </a:rPr>
              <a:t>рідини</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en-US" dirty="0" smtClean="0"/>
              <a:t> </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764704"/>
            <a:ext cx="3744416" cy="574032"/>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719" y="1380673"/>
            <a:ext cx="467544" cy="290801"/>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719" y="1721612"/>
            <a:ext cx="460936" cy="267227"/>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1570" y="2020273"/>
            <a:ext cx="643693" cy="373757"/>
          </a:xfrm>
          <a:prstGeom prst="rect">
            <a:avLst/>
          </a:prstGeom>
        </p:spPr>
      </p:pic>
      <p:pic>
        <p:nvPicPr>
          <p:cNvPr id="8" name="Рисунок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6678" y="2394030"/>
            <a:ext cx="360039" cy="670982"/>
          </a:xfrm>
          <a:prstGeom prst="rect">
            <a:avLst/>
          </a:prstGeom>
        </p:spPr>
      </p:pic>
      <p:pic>
        <p:nvPicPr>
          <p:cNvPr id="9" name="Рисунок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1278" y="3861048"/>
            <a:ext cx="263649" cy="342744"/>
          </a:xfrm>
          <a:prstGeom prst="rect">
            <a:avLst/>
          </a:prstGeom>
        </p:spPr>
      </p:pic>
      <p:pic>
        <p:nvPicPr>
          <p:cNvPr id="10" name="Рисунок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592" y="3843753"/>
            <a:ext cx="279828" cy="360039"/>
          </a:xfrm>
          <a:prstGeom prst="rect">
            <a:avLst/>
          </a:prstGeom>
        </p:spPr>
      </p:pic>
    </p:spTree>
    <p:extLst>
      <p:ext uri="{BB962C8B-B14F-4D97-AF65-F5344CB8AC3E}">
        <p14:creationId xmlns:p14="http://schemas.microsoft.com/office/powerpoint/2010/main" val="2902767649"/>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effectLst>
                  <a:outerShdw blurRad="38100" dist="38100" dir="2700000" algn="tl">
                    <a:srgbClr val="000000">
                      <a:alpha val="43137"/>
                    </a:srgbClr>
                  </a:outerShdw>
                </a:effectLst>
              </a:rPr>
              <a:t>Температура кипіння (точка кипіння) — характерна ознака рідини.</a:t>
            </a:r>
          </a:p>
          <a:p>
            <a:r>
              <a:rPr lang="ru-RU" dirty="0">
                <a:effectLst>
                  <a:outerShdw blurRad="38100" dist="38100" dir="2700000" algn="tl">
                    <a:srgbClr val="000000">
                      <a:alpha val="43137"/>
                    </a:srgbClr>
                  </a:outerShdw>
                </a:effectLst>
              </a:rPr>
              <a:t>Найнижча температура кипіння у рідкого гелію (4,215 К); водень кипить за 20 К, цинк — за 1179 К, залізо — за 3 145 К. З простих речовин найвища температура кипіння у ренію — 5900 К, вольфраму 5 640 К і титану — 5560 К.</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Температура кипіння</a:t>
            </a:r>
            <a:endParaRPr lang="uk-UA" dirty="0"/>
          </a:p>
        </p:txBody>
      </p:sp>
    </p:spTree>
    <p:extLst>
      <p:ext uri="{BB962C8B-B14F-4D97-AF65-F5344CB8AC3E}">
        <p14:creationId xmlns:p14="http://schemas.microsoft.com/office/powerpoint/2010/main" val="1240418515"/>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ru-RU" dirty="0">
                <a:effectLst>
                  <a:outerShdw blurRad="38100" dist="38100" dir="2700000" algn="tl">
                    <a:srgbClr val="000000">
                      <a:alpha val="43137"/>
                    </a:srgbClr>
                  </a:outerShdw>
                </a:effectLst>
              </a:rPr>
              <a:t>Різні температури кипіння різноманітних речовин застосовуються у техніці для розгону сумішей, компоненти яких суттєво відрізняються за температурою кипіння, наприклад для розгонки нафтопродуктів. При збільшенні тиску, під яким знаходиться рідина, її температура кипіння підвищується; при зменшенні тиску — знижується. Тому наприклад, на вершині гори Еверест вода кипить за температури 72°С.</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Застосування</a:t>
            </a:r>
            <a:endParaRPr lang="uk-UA" dirty="0"/>
          </a:p>
        </p:txBody>
      </p:sp>
    </p:spTree>
    <p:extLst>
      <p:ext uri="{BB962C8B-B14F-4D97-AF65-F5344CB8AC3E}">
        <p14:creationId xmlns:p14="http://schemas.microsoft.com/office/powerpoint/2010/main" val="3552341866"/>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109728" indent="0">
              <a:buNone/>
            </a:pPr>
            <a:r>
              <a:rPr lang="uk-UA" dirty="0"/>
              <a:t> </a:t>
            </a:r>
          </a:p>
        </p:txBody>
      </p:sp>
      <p:sp>
        <p:nvSpPr>
          <p:cNvPr id="3" name="Заголовок 2"/>
          <p:cNvSpPr>
            <a:spLocks noGrp="1"/>
          </p:cNvSpPr>
          <p:nvPr>
            <p:ph type="title"/>
          </p:nvPr>
        </p:nvSpPr>
        <p:spPr>
          <a:xfrm>
            <a:off x="467544" y="3068960"/>
            <a:ext cx="8229600" cy="1143000"/>
          </a:xfrm>
        </p:spPr>
        <p:txBody>
          <a:bodyPr>
            <a:normAutofit fontScale="90000"/>
          </a:bodyPr>
          <a:lstStyle/>
          <a:p>
            <a:r>
              <a:rPr lang="uk-UA" sz="3600" dirty="0"/>
              <a:t>Випаровування - це пароутворення, яке відбувається лише з вільної</a:t>
            </a:r>
            <a:br>
              <a:rPr lang="uk-UA" sz="3600" dirty="0"/>
            </a:br>
            <a:r>
              <a:rPr lang="uk-UA" sz="3600" dirty="0"/>
              <a:t>поверхні рідини, що межує з газоподібним станом.</a:t>
            </a:r>
            <a:br>
              <a:rPr lang="uk-UA" sz="3600" dirty="0"/>
            </a:br>
            <a:r>
              <a:rPr lang="uk-UA" sz="3600" dirty="0"/>
              <a:t>Під час випаровування вилітають молекули з найбільшою кінетичною</a:t>
            </a:r>
            <a:br>
              <a:rPr lang="uk-UA" sz="3600" dirty="0"/>
            </a:br>
            <a:r>
              <a:rPr lang="uk-UA" sz="3600" dirty="0"/>
              <a:t>енергією, внаслідок чого внутрішня енергія рідини зменшується, тобто</a:t>
            </a:r>
            <a:br>
              <a:rPr lang="uk-UA" sz="3600" dirty="0"/>
            </a:br>
            <a:r>
              <a:rPr lang="uk-UA" sz="3600" dirty="0"/>
              <a:t>рідина охолоджується.</a:t>
            </a:r>
            <a:r>
              <a:rPr lang="uk-UA" dirty="0"/>
              <a:t/>
            </a:r>
            <a:br>
              <a:rPr lang="uk-UA" dirty="0"/>
            </a:br>
            <a:endParaRPr lang="uk-UA" dirty="0"/>
          </a:p>
        </p:txBody>
      </p:sp>
    </p:spTree>
    <p:extLst>
      <p:ext uri="{BB962C8B-B14F-4D97-AF65-F5344CB8AC3E}">
        <p14:creationId xmlns:p14="http://schemas.microsoft.com/office/powerpoint/2010/main" val="2660917198"/>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Текст 2"/>
          <p:cNvSpPr>
            <a:spLocks noGrp="1"/>
          </p:cNvSpPr>
          <p:nvPr>
            <p:ph type="body" idx="2"/>
          </p:nvPr>
        </p:nvSpPr>
        <p:spPr/>
        <p:txBody>
          <a:bodyPr/>
          <a:lstStyle/>
          <a:p>
            <a:endParaRPr lang="uk-UA"/>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8520" y="0"/>
            <a:ext cx="9252520" cy="6741368"/>
          </a:xfrm>
          <a:prstGeom prst="rect">
            <a:avLst/>
          </a:prstGeom>
          <a:ln>
            <a:noFill/>
          </a:ln>
          <a:effectLst>
            <a:softEdge rad="112500"/>
          </a:effectLst>
        </p:spPr>
      </p:pic>
    </p:spTree>
    <p:extLst>
      <p:ext uri="{BB962C8B-B14F-4D97-AF65-F5344CB8AC3E}">
        <p14:creationId xmlns:p14="http://schemas.microsoft.com/office/powerpoint/2010/main" val="16165535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a:effectLst>
                  <a:outerShdw blurRad="38100" dist="38100" dir="2700000" algn="tl">
                    <a:srgbClr val="000000">
                      <a:alpha val="43137"/>
                    </a:srgbClr>
                  </a:outerShdw>
                </a:effectLst>
              </a:rPr>
              <a:t>Швидкість випаровування залежить від:</a:t>
            </a:r>
          </a:p>
          <a:p>
            <a:pPr marL="109728" indent="0">
              <a:buNone/>
            </a:pPr>
            <a:r>
              <a:rPr lang="uk-UA" dirty="0">
                <a:effectLst>
                  <a:outerShdw blurRad="38100" dist="38100" dir="2700000" algn="tl">
                    <a:srgbClr val="000000">
                      <a:alpha val="43137"/>
                    </a:srgbClr>
                  </a:outerShdw>
                </a:effectLst>
              </a:rPr>
              <a:t>1) роду рідини;</a:t>
            </a:r>
          </a:p>
          <a:p>
            <a:pPr marL="109728" indent="0">
              <a:buNone/>
            </a:pPr>
            <a:r>
              <a:rPr lang="uk-UA" dirty="0">
                <a:effectLst>
                  <a:outerShdw blurRad="38100" dist="38100" dir="2700000" algn="tl">
                    <a:srgbClr val="000000">
                      <a:alpha val="43137"/>
                    </a:srgbClr>
                  </a:outerShdw>
                </a:effectLst>
              </a:rPr>
              <a:t>2) площі вільної поверхні;</a:t>
            </a:r>
          </a:p>
          <a:p>
            <a:pPr marL="109728" indent="0">
              <a:buNone/>
            </a:pPr>
            <a:r>
              <a:rPr lang="uk-UA" dirty="0">
                <a:effectLst>
                  <a:outerShdw blurRad="38100" dist="38100" dir="2700000" algn="tl">
                    <a:srgbClr val="000000">
                      <a:alpha val="43137"/>
                    </a:srgbClr>
                  </a:outerShdw>
                </a:effectLst>
              </a:rPr>
              <a:t>3) температури рідини;</a:t>
            </a:r>
          </a:p>
          <a:p>
            <a:pPr marL="109728" indent="0">
              <a:buNone/>
            </a:pPr>
            <a:r>
              <a:rPr lang="uk-UA" dirty="0">
                <a:effectLst>
                  <a:outerShdw blurRad="38100" dist="38100" dir="2700000" algn="tl">
                    <a:srgbClr val="000000">
                      <a:alpha val="43137"/>
                    </a:srgbClr>
                  </a:outerShdw>
                </a:effectLst>
              </a:rPr>
              <a:t>4) тиску на рідину;</a:t>
            </a:r>
          </a:p>
          <a:p>
            <a:pPr marL="109728" indent="0">
              <a:buNone/>
            </a:pPr>
            <a:r>
              <a:rPr lang="uk-UA" dirty="0">
                <a:effectLst>
                  <a:outerShdw blurRad="38100" dist="38100" dir="2700000" algn="tl">
                    <a:srgbClr val="000000">
                      <a:alpha val="43137"/>
                    </a:srgbClr>
                  </a:outerShdw>
                </a:effectLst>
              </a:rPr>
              <a:t>5) густини пари над </a:t>
            </a:r>
            <a:r>
              <a:rPr lang="uk-UA" dirty="0" smtClean="0">
                <a:effectLst>
                  <a:outerShdw blurRad="38100" dist="38100" dir="2700000" algn="tl">
                    <a:srgbClr val="000000">
                      <a:alpha val="43137"/>
                    </a:srgbClr>
                  </a:outerShdw>
                </a:effectLst>
              </a:rPr>
              <a:t>рідиною.</a:t>
            </a:r>
          </a:p>
          <a:p>
            <a:pPr marL="109728" indent="0">
              <a:buNone/>
            </a:pPr>
            <a:r>
              <a:rPr lang="uk-UA" dirty="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Перехід </a:t>
            </a:r>
            <a:r>
              <a:rPr lang="uk-UA" dirty="0">
                <a:effectLst>
                  <a:outerShdw blurRad="38100" dist="38100" dir="2700000" algn="tl">
                    <a:srgbClr val="000000">
                      <a:alpha val="43137"/>
                    </a:srgbClr>
                  </a:outerShdw>
                </a:effectLst>
              </a:rPr>
              <a:t>речовини з твердого стану в газоподібний, оминаючи рідкий,</a:t>
            </a:r>
          </a:p>
          <a:p>
            <a:pPr marL="109728" indent="0">
              <a:buNone/>
            </a:pPr>
            <a:r>
              <a:rPr lang="uk-UA" dirty="0">
                <a:effectLst>
                  <a:outerShdw blurRad="38100" dist="38100" dir="2700000" algn="tl">
                    <a:srgbClr val="000000">
                      <a:alpha val="43137"/>
                    </a:srgbClr>
                  </a:outerShdw>
                </a:effectLst>
              </a:rPr>
              <a:t>називають </a:t>
            </a:r>
            <a:r>
              <a:rPr lang="uk-UA" b="1" dirty="0">
                <a:effectLst>
                  <a:outerShdw blurRad="38100" dist="38100" dir="2700000" algn="tl">
                    <a:srgbClr val="000000">
                      <a:alpha val="43137"/>
                    </a:srgbClr>
                  </a:outerShdw>
                </a:effectLst>
              </a:rPr>
              <a:t>сублімацією.</a:t>
            </a:r>
          </a:p>
          <a:p>
            <a:endParaRPr lang="uk-UA" dirty="0"/>
          </a:p>
        </p:txBody>
      </p:sp>
      <p:sp>
        <p:nvSpPr>
          <p:cNvPr id="3" name="Заголовок 2"/>
          <p:cNvSpPr>
            <a:spLocks noGrp="1"/>
          </p:cNvSpPr>
          <p:nvPr>
            <p:ph type="title"/>
          </p:nvPr>
        </p:nvSpPr>
        <p:spPr/>
        <p:txBody>
          <a:bodyPr/>
          <a:lstStyle/>
          <a:p>
            <a:r>
              <a:rPr lang="uk-UA" dirty="0" smtClean="0"/>
              <a:t> </a:t>
            </a:r>
            <a:endParaRPr lang="uk-UA" dirty="0"/>
          </a:p>
        </p:txBody>
      </p:sp>
    </p:spTree>
    <p:extLst>
      <p:ext uri="{BB962C8B-B14F-4D97-AF65-F5344CB8AC3E}">
        <p14:creationId xmlns:p14="http://schemas.microsoft.com/office/powerpoint/2010/main" val="49401129"/>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484784"/>
            <a:ext cx="8229600" cy="4525963"/>
          </a:xfrm>
        </p:spPr>
        <p:txBody>
          <a:bodyPr>
            <a:normAutofit fontScale="92500" lnSpcReduction="20000"/>
          </a:bodyPr>
          <a:lstStyle/>
          <a:p>
            <a:r>
              <a:rPr lang="vi-VN" b="1" dirty="0">
                <a:effectLst>
                  <a:outerShdw blurRad="38100" dist="38100" dir="2700000" algn="tl">
                    <a:srgbClr val="000000">
                      <a:alpha val="43137"/>
                    </a:srgbClr>
                  </a:outerShdw>
                </a:effectLst>
              </a:rPr>
              <a:t>Наси́чена па́ра </a:t>
            </a:r>
            <a:r>
              <a:rPr lang="vi-VN" dirty="0">
                <a:effectLst>
                  <a:outerShdw blurRad="38100" dist="38100" dir="2700000" algn="tl">
                    <a:srgbClr val="000000">
                      <a:alpha val="43137"/>
                    </a:srgbClr>
                  </a:outerShdw>
                </a:effectLst>
              </a:rPr>
              <a:t>— пара, що перебуває в термодинамічній рівновазі з рідиною або твердим тілом. Тиск, температура і хімічний потенціал у насиченої пари однаковий із тими фазами, з якими вона співіснує.</a:t>
            </a:r>
          </a:p>
          <a:p>
            <a:r>
              <a:rPr lang="vi-VN" dirty="0">
                <a:effectLst>
                  <a:outerShdw blurRad="38100" dist="38100" dir="2700000" algn="tl">
                    <a:srgbClr val="000000">
                      <a:alpha val="43137"/>
                    </a:srgbClr>
                  </a:outerShdw>
                </a:effectLst>
              </a:rPr>
              <a:t>Доки рівновага не встановилася пара може бути ненасиченою. Існує також метастабільний стан перенасиченої пари — газу з густиною, більшою, ніж густина насиченої пари.</a:t>
            </a:r>
          </a:p>
          <a:p>
            <a:r>
              <a:rPr lang="vi-VN" dirty="0">
                <a:effectLst>
                  <a:outerShdw blurRad="38100" dist="38100" dir="2700000" algn="tl">
                    <a:srgbClr val="000000">
                      <a:alpha val="43137"/>
                    </a:srgbClr>
                  </a:outerShdw>
                </a:effectLst>
              </a:rPr>
              <a:t>З підвищенням температури тиск насиченої пари збільшується, оскільки більше атомів чи молекул переходять із конденсованого стану в газ.</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 </a:t>
            </a:r>
            <a:endParaRPr lang="uk-UA" dirty="0"/>
          </a:p>
        </p:txBody>
      </p:sp>
    </p:spTree>
    <p:extLst>
      <p:ext uri="{BB962C8B-B14F-4D97-AF65-F5344CB8AC3E}">
        <p14:creationId xmlns:p14="http://schemas.microsoft.com/office/powerpoint/2010/main" val="2189450088"/>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vi-VN" b="1" dirty="0">
                <a:effectLst>
                  <a:outerShdw blurRad="38100" dist="38100" dir="2700000" algn="tl">
                    <a:srgbClr val="000000">
                      <a:alpha val="43137"/>
                    </a:srgbClr>
                  </a:outerShdw>
                </a:effectLst>
              </a:rPr>
              <a:t>Ненаси́чена па́ра </a:t>
            </a:r>
            <a:r>
              <a:rPr lang="vi-VN" dirty="0">
                <a:effectLst>
                  <a:outerShdw blurRad="38100" dist="38100" dir="2700000" algn="tl">
                    <a:srgbClr val="000000">
                      <a:alpha val="43137"/>
                    </a:srgbClr>
                  </a:outerShdw>
                </a:effectLst>
              </a:rPr>
              <a:t>— пара, яка не перебуває в динамічній рівновазі зі своєю рідиною (не досягла насичення). Інакше кажучи, ненасиченою буде пара над поверхнею рідини, коли випаровування переважає над конденсацією. Очевидно, що густина ненасиченої пари менша за густину насиченої пари.</a:t>
            </a:r>
          </a:p>
          <a:p>
            <a:r>
              <a:rPr lang="vi-VN" dirty="0">
                <a:effectLst>
                  <a:outerShdw blurRad="38100" dist="38100" dir="2700000" algn="tl">
                    <a:srgbClr val="000000">
                      <a:alpha val="43137"/>
                    </a:srgbClr>
                  </a:outerShdw>
                </a:effectLst>
              </a:rPr>
              <a:t>Властивості ненасиченої пари можна описувати газовими законами для ідеального газу: Бойля-Маріотта, Гей-Люссака, Шарля, Клайпейрона.Властивості пари тим точніше відповідають цим законам,чим менш насиченою є пара,тобто чим менша її густина.</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 </a:t>
            </a:r>
            <a:endParaRPr lang="uk-UA" dirty="0"/>
          </a:p>
        </p:txBody>
      </p:sp>
    </p:spTree>
    <p:extLst>
      <p:ext uri="{BB962C8B-B14F-4D97-AF65-F5344CB8AC3E}">
        <p14:creationId xmlns:p14="http://schemas.microsoft.com/office/powerpoint/2010/main" val="4008498299"/>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b="1" dirty="0">
                <a:effectLst>
                  <a:outerShdw blurRad="38100" dist="38100" dir="2700000" algn="tl">
                    <a:srgbClr val="000000">
                      <a:alpha val="43137"/>
                    </a:srgbClr>
                  </a:outerShdw>
                </a:effectLst>
              </a:rPr>
              <a:t>То́чка роси́ </a:t>
            </a:r>
            <a:r>
              <a:rPr lang="ru-RU" dirty="0"/>
              <a:t>— </a:t>
            </a:r>
            <a:r>
              <a:rPr lang="ru-RU" dirty="0">
                <a:effectLst>
                  <a:outerShdw blurRad="38100" dist="38100" dir="2700000" algn="tl">
                    <a:srgbClr val="000000">
                      <a:alpha val="43137"/>
                    </a:srgbClr>
                  </a:outerShdw>
                </a:effectLst>
              </a:rPr>
              <a:t>температура, при якій повітря досягає стану насиченості при даному вмісті водяної пари.</a:t>
            </a:r>
          </a:p>
          <a:p>
            <a:r>
              <a:rPr lang="ru-RU" dirty="0">
                <a:effectLst>
                  <a:outerShdw blurRad="38100" dist="38100" dir="2700000" algn="tl">
                    <a:srgbClr val="000000">
                      <a:alpha val="43137"/>
                    </a:srgbClr>
                  </a:outerShdw>
                </a:effectLst>
              </a:rPr>
              <a:t>Вимірювання точки роси використовується в психрометрах для визначення вологості повітря.</a:t>
            </a:r>
            <a:endParaRPr lang="uk-UA"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Точка роси</a:t>
            </a:r>
            <a:endParaRPr lang="uk-UA" dirty="0"/>
          </a:p>
        </p:txBody>
      </p:sp>
    </p:spTree>
    <p:extLst>
      <p:ext uri="{BB962C8B-B14F-4D97-AF65-F5344CB8AC3E}">
        <p14:creationId xmlns:p14="http://schemas.microsoft.com/office/powerpoint/2010/main" val="3529728045"/>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109728" indent="0">
              <a:buNone/>
            </a:pPr>
            <a:endParaRPr lang="ru-RU" dirty="0"/>
          </a:p>
          <a:p>
            <a:r>
              <a:rPr lang="ru-RU" dirty="0"/>
              <a:t>1.	Пароутворення і конденсація.</a:t>
            </a:r>
          </a:p>
          <a:p>
            <a:r>
              <a:rPr lang="ru-RU" dirty="0"/>
              <a:t>2.	Кипіння. Залежність температури кипіння від тиску.</a:t>
            </a:r>
          </a:p>
          <a:p>
            <a:r>
              <a:rPr lang="ru-RU" dirty="0" smtClean="0"/>
              <a:t>3.</a:t>
            </a:r>
            <a:r>
              <a:rPr lang="ru-RU" dirty="0"/>
              <a:t>	Насичена і ненасичена пара. Точка роси.</a:t>
            </a:r>
          </a:p>
          <a:p>
            <a:endParaRPr lang="ru-RU" dirty="0"/>
          </a:p>
        </p:txBody>
      </p:sp>
      <p:sp>
        <p:nvSpPr>
          <p:cNvPr id="3" name="Заголовок 2"/>
          <p:cNvSpPr>
            <a:spLocks noGrp="1"/>
          </p:cNvSpPr>
          <p:nvPr>
            <p:ph type="title"/>
          </p:nvPr>
        </p:nvSpPr>
        <p:spPr/>
        <p:txBody>
          <a:bodyPr/>
          <a:lstStyle/>
          <a:p>
            <a:r>
              <a:rPr lang="uk-UA" dirty="0" smtClean="0"/>
              <a:t>План:</a:t>
            </a:r>
            <a:endParaRPr lang="ru-RU" dirty="0"/>
          </a:p>
        </p:txBody>
      </p:sp>
    </p:spTree>
    <p:extLst>
      <p:ext uri="{BB962C8B-B14F-4D97-AF65-F5344CB8AC3E}">
        <p14:creationId xmlns:p14="http://schemas.microsoft.com/office/powerpoint/2010/main" val="12095136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ru-RU" dirty="0"/>
              <a:t>Тиск насиченої пари зростає при підвищенні температури і зменшується при її пониженні. Зазвичай водяна пара в повітрі має тиск, менший за тиск насиченої пари. Але при пониженні температури цей тиск може стати вищим за тиск насиченої пари. У такому випадку надлишок води в повітрі починає конденсуватися, утворюючи крапельки. Якщо надлишок невеликий, то крапельки конденсуються на найхолодніших поверхнях — випадає роса. Якщо надлишок значний, то крапельки конденсуються, утворюючи туман.</a:t>
            </a:r>
          </a:p>
          <a:p>
            <a:r>
              <a:rPr lang="ru-RU" dirty="0"/>
              <a:t>Точка роси, тобто температура, при якій водяна пара в повітрі починає конденсуватися, є характеристкою вологості повітря.</a:t>
            </a:r>
            <a:endParaRPr lang="uk-UA" dirty="0"/>
          </a:p>
        </p:txBody>
      </p:sp>
      <p:sp>
        <p:nvSpPr>
          <p:cNvPr id="3" name="Заголовок 2"/>
          <p:cNvSpPr>
            <a:spLocks noGrp="1"/>
          </p:cNvSpPr>
          <p:nvPr>
            <p:ph type="title"/>
          </p:nvPr>
        </p:nvSpPr>
        <p:spPr/>
        <p:txBody>
          <a:bodyPr/>
          <a:lstStyle/>
          <a:p>
            <a:r>
              <a:rPr lang="uk-UA" dirty="0" smtClean="0"/>
              <a:t>Фізична природа</a:t>
            </a:r>
            <a:endParaRPr lang="uk-UA" dirty="0"/>
          </a:p>
        </p:txBody>
      </p:sp>
    </p:spTree>
    <p:extLst>
      <p:ext uri="{BB962C8B-B14F-4D97-AF65-F5344CB8AC3E}">
        <p14:creationId xmlns:p14="http://schemas.microsoft.com/office/powerpoint/2010/main" val="3090876745"/>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957392"/>
          </a:xfrm>
        </p:spPr>
      </p:pic>
    </p:spTree>
    <p:extLst>
      <p:ext uri="{BB962C8B-B14F-4D97-AF65-F5344CB8AC3E}">
        <p14:creationId xmlns:p14="http://schemas.microsoft.com/office/powerpoint/2010/main" val="381759544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1124744"/>
            <a:ext cx="4104456" cy="2808311"/>
          </a:xfrm>
          <a:prstGeom prst="rect">
            <a:avLst/>
          </a:prstGeom>
          <a:ln>
            <a:noFill/>
          </a:ln>
          <a:effectLst>
            <a:softEdge rad="112500"/>
          </a:effectLst>
        </p:spPr>
      </p:pic>
      <p:sp>
        <p:nvSpPr>
          <p:cNvPr id="3" name="Заголовок 2"/>
          <p:cNvSpPr>
            <a:spLocks noGrp="1"/>
          </p:cNvSpPr>
          <p:nvPr>
            <p:ph type="title"/>
          </p:nvPr>
        </p:nvSpPr>
        <p:spPr/>
        <p:txBody>
          <a:bodyPr>
            <a:normAutofit fontScale="90000"/>
          </a:bodyPr>
          <a:lstStyle/>
          <a:p>
            <a:r>
              <a:rPr lang="ru-RU" dirty="0"/>
              <a:t>Пароутворення - це перехід речовини з рідкого стану в газоподібний.</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63" y="1700808"/>
            <a:ext cx="4572000" cy="2930769"/>
          </a:xfrm>
          <a:prstGeom prst="rect">
            <a:avLst/>
          </a:prstGeom>
          <a:ln>
            <a:noFill/>
          </a:ln>
          <a:effectLst>
            <a:softEdge rad="112500"/>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463" y="3905673"/>
            <a:ext cx="4729817" cy="2952327"/>
          </a:xfrm>
          <a:prstGeom prst="rect">
            <a:avLst/>
          </a:prstGeom>
          <a:ln>
            <a:noFill/>
          </a:ln>
          <a:effectLst>
            <a:softEdge rad="112500"/>
          </a:effectLst>
        </p:spPr>
      </p:pic>
    </p:spTree>
    <p:extLst>
      <p:ext uri="{BB962C8B-B14F-4D97-AF65-F5344CB8AC3E}">
        <p14:creationId xmlns:p14="http://schemas.microsoft.com/office/powerpoint/2010/main" val="24530366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1933" y="1556792"/>
            <a:ext cx="4196834" cy="3226172"/>
          </a:xfrm>
          <a:prstGeom prst="rect">
            <a:avLst/>
          </a:prstGeom>
          <a:ln>
            <a:noFill/>
          </a:ln>
          <a:effectLst>
            <a:softEdge rad="112500"/>
          </a:effectLst>
        </p:spPr>
      </p:pic>
      <p:sp>
        <p:nvSpPr>
          <p:cNvPr id="3" name="Заголовок 2"/>
          <p:cNvSpPr>
            <a:spLocks noGrp="1"/>
          </p:cNvSpPr>
          <p:nvPr>
            <p:ph type="title"/>
          </p:nvPr>
        </p:nvSpPr>
        <p:spPr/>
        <p:txBody>
          <a:bodyPr>
            <a:normAutofit fontScale="90000"/>
          </a:bodyPr>
          <a:lstStyle/>
          <a:p>
            <a:r>
              <a:rPr lang="ru-RU" dirty="0"/>
              <a:t>Конденсація - це перехід речовини з газоподібного стану в рідкий.</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1556792"/>
            <a:ext cx="4032448" cy="3238070"/>
          </a:xfrm>
          <a:prstGeom prst="rect">
            <a:avLst/>
          </a:prstGeom>
          <a:ln>
            <a:noFill/>
          </a:ln>
          <a:effectLst>
            <a:softEdge rad="112500"/>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712" y="4653136"/>
            <a:ext cx="5040560" cy="2291114"/>
          </a:xfrm>
          <a:prstGeom prst="rect">
            <a:avLst/>
          </a:prstGeom>
          <a:ln>
            <a:noFill/>
          </a:ln>
          <a:effectLst>
            <a:softEdge rad="112500"/>
          </a:effectLst>
        </p:spPr>
      </p:pic>
    </p:spTree>
    <p:extLst>
      <p:ext uri="{BB962C8B-B14F-4D97-AF65-F5344CB8AC3E}">
        <p14:creationId xmlns:p14="http://schemas.microsoft.com/office/powerpoint/2010/main" val="3626010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smtClean="0">
                <a:effectLst>
                  <a:outerShdw blurRad="38100" dist="38100" dir="2700000" algn="tl">
                    <a:srgbClr val="000000">
                      <a:alpha val="43137"/>
                    </a:srgbClr>
                  </a:outerShdw>
                </a:effectLst>
              </a:rPr>
              <a:t>а.) кипіння</a:t>
            </a:r>
          </a:p>
          <a:p>
            <a:r>
              <a:rPr lang="uk-UA" dirty="0" smtClean="0">
                <a:effectLst>
                  <a:outerShdw blurRad="38100" dist="38100" dir="2700000" algn="tl">
                    <a:srgbClr val="000000">
                      <a:alpha val="43137"/>
                    </a:srgbClr>
                  </a:outerShdw>
                </a:effectLst>
              </a:rPr>
              <a:t>б.) випаровування</a:t>
            </a:r>
            <a:endParaRPr lang="ru-RU"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p:txBody>
          <a:bodyPr/>
          <a:lstStyle/>
          <a:p>
            <a:r>
              <a:rPr lang="uk-UA" dirty="0" smtClean="0"/>
              <a:t>Є два види пароутворення:</a:t>
            </a:r>
            <a:endParaRPr lang="ru-RU" dirty="0"/>
          </a:p>
        </p:txBody>
      </p:sp>
    </p:spTree>
    <p:extLst>
      <p:ext uri="{BB962C8B-B14F-4D97-AF65-F5344CB8AC3E}">
        <p14:creationId xmlns:p14="http://schemas.microsoft.com/office/powerpoint/2010/main" val="3190118322"/>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smtClean="0"/>
              <a:t> </a:t>
            </a:r>
            <a:endParaRPr lang="ru-RU" dirty="0"/>
          </a:p>
        </p:txBody>
      </p:sp>
      <p:sp>
        <p:nvSpPr>
          <p:cNvPr id="3" name="Заголовок 2"/>
          <p:cNvSpPr>
            <a:spLocks noGrp="1"/>
          </p:cNvSpPr>
          <p:nvPr>
            <p:ph type="title"/>
          </p:nvPr>
        </p:nvSpPr>
        <p:spPr>
          <a:xfrm>
            <a:off x="395536" y="2492896"/>
            <a:ext cx="8229600" cy="1143000"/>
          </a:xfrm>
        </p:spPr>
        <p:txBody>
          <a:bodyPr>
            <a:normAutofit fontScale="90000"/>
          </a:bodyPr>
          <a:lstStyle/>
          <a:p>
            <a:r>
              <a:rPr lang="vi-VN" dirty="0"/>
              <a:t>Кипі́ння — процес пароутворення в рідині (перехід речовини з </a:t>
            </a:r>
            <a:r>
              <a:rPr lang="uk-UA" dirty="0" smtClean="0"/>
              <a:t>р</a:t>
            </a:r>
            <a:r>
              <a:rPr lang="vi-VN" dirty="0" smtClean="0"/>
              <a:t>ідкого </a:t>
            </a:r>
            <a:r>
              <a:rPr lang="vi-VN" dirty="0"/>
              <a:t>в газоподібний стан), з виникненням межі поділу фаз. Температура кипіння при атмосферному тиску приводиться зазвичай як одна з основних фізико-хімічних характеристик хімічно чистої речовини.</a:t>
            </a:r>
            <a:endParaRPr lang="ru-RU" dirty="0"/>
          </a:p>
        </p:txBody>
      </p:sp>
    </p:spTree>
    <p:extLst>
      <p:ext uri="{BB962C8B-B14F-4D97-AF65-F5344CB8AC3E}">
        <p14:creationId xmlns:p14="http://schemas.microsoft.com/office/powerpoint/2010/main" val="3646543760"/>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078948880"/>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r>
              <a:rPr lang="ru-RU" dirty="0"/>
              <a:t>Кипіння є фазовим переходом першого роду. Кипіння відбувається набагато інтенсивніше, ніж випаровування з поверхні, через утворення вогнищ пароутворення, обумовлених як досягнутої температурою кипіння, так і наявністю </a:t>
            </a:r>
            <a:r>
              <a:rPr lang="ru-RU" dirty="0" smtClean="0"/>
              <a:t>домішок.</a:t>
            </a:r>
            <a:endParaRPr lang="ru-RU" dirty="0"/>
          </a:p>
          <a:p>
            <a:r>
              <a:rPr lang="ru-RU" dirty="0"/>
              <a:t>На процес утворення бульбашок можна впливати за допомогою тиску, звукових хвиль, іонізації. Зокрема, саме на принципі скипання мікрооб'ємів рідини від іонізації при проходженні заряджених частинок працює бульбашкова камера.</a:t>
            </a:r>
          </a:p>
        </p:txBody>
      </p:sp>
      <p:sp>
        <p:nvSpPr>
          <p:cNvPr id="3" name="Заголовок 2"/>
          <p:cNvSpPr>
            <a:spLocks noGrp="1"/>
          </p:cNvSpPr>
          <p:nvPr>
            <p:ph type="title"/>
          </p:nvPr>
        </p:nvSpPr>
        <p:spPr/>
        <p:txBody>
          <a:bodyPr/>
          <a:lstStyle/>
          <a:p>
            <a:r>
              <a:rPr lang="uk-UA" dirty="0" smtClean="0"/>
              <a:t> </a:t>
            </a:r>
            <a:endParaRPr lang="ru-RU" dirty="0"/>
          </a:p>
        </p:txBody>
      </p:sp>
    </p:spTree>
    <p:extLst>
      <p:ext uri="{BB962C8B-B14F-4D97-AF65-F5344CB8AC3E}">
        <p14:creationId xmlns:p14="http://schemas.microsoft.com/office/powerpoint/2010/main" val="3791980848"/>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718</Words>
  <Application>Microsoft Office PowerPoint</Application>
  <PresentationFormat>Экран (4:3)</PresentationFormat>
  <Paragraphs>58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Открытая</vt:lpstr>
      <vt:lpstr>Пароутворення й конденсація. Насичена й ненасичена пара. Кипіння</vt:lpstr>
      <vt:lpstr>План:</vt:lpstr>
      <vt:lpstr>Презентация PowerPoint</vt:lpstr>
      <vt:lpstr>Пароутворення - це перехід речовини з рідкого стану в газоподібний.</vt:lpstr>
      <vt:lpstr>Конденсація - це перехід речовини з газоподібного стану в рідкий.</vt:lpstr>
      <vt:lpstr>Є два види пароутворення:</vt:lpstr>
      <vt:lpstr>Кипі́ння — процес пароутворення в рідині (перехід речовини з рідкого в газоподібний стан), з виникненням межі поділу фаз. Температура кипіння при атмосферному тиску приводиться зазвичай як одна з основних фізико-хімічних характеристик хімічно чистої речовини.</vt:lpstr>
      <vt:lpstr>Презентация PowerPoint</vt:lpstr>
      <vt:lpstr> </vt:lpstr>
      <vt:lpstr>Термодинаміка</vt:lpstr>
      <vt:lpstr> </vt:lpstr>
      <vt:lpstr>Температура кипіння</vt:lpstr>
      <vt:lpstr>Застосування</vt:lpstr>
      <vt:lpstr>Випаровування - це пароутворення, яке відбувається лише з вільної поверхні рідини, що межує з газоподібним станом. Під час випаровування вилітають молекули з найбільшою кінетичною енергією, внаслідок чого внутрішня енергія рідини зменшується, тобто рідина охолоджується. </vt:lpstr>
      <vt:lpstr>Презентация PowerPoint</vt:lpstr>
      <vt:lpstr> </vt:lpstr>
      <vt:lpstr> </vt:lpstr>
      <vt:lpstr> </vt:lpstr>
      <vt:lpstr>Точка роси</vt:lpstr>
      <vt:lpstr>Фізична природа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Пароутворення й конденсація. Насичена й ненасичена пара. Кипіння</dc:title>
  <dc:creator>Улянка</dc:creator>
  <cp:lastModifiedBy>user</cp:lastModifiedBy>
  <cp:revision>7</cp:revision>
  <dcterms:created xsi:type="dcterms:W3CDTF">2013-02-19T17:11:02Z</dcterms:created>
  <dcterms:modified xsi:type="dcterms:W3CDTF">2013-11-15T14:03:52Z</dcterms:modified>
</cp:coreProperties>
</file>